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retendard Light"/>
      <p:regular r:id="rId27"/>
    </p:embeddedFont>
    <p:embeddedFont>
      <p:font typeface="Pretendard Bold"/>
      <p:bold r:id="rId28"/>
    </p:embeddedFont>
    <p:embeddedFont>
      <p:font typeface="Pretendard Medium"/>
      <p:bold r:id="rId29"/>
    </p:embeddedFont>
    <p:embeddedFont>
      <p:font typeface="Noto Sans CJK KR Regular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1.fntdata" Type="http://schemas.openxmlformats.org/officeDocument/2006/relationships/font"/><Relationship Id="rId28" Target="fonts/font2.fntdata" Type="http://schemas.openxmlformats.org/officeDocument/2006/relationships/font"/><Relationship Id="rId29" Target="fonts/font3.fntdata" Type="http://schemas.openxmlformats.org/officeDocument/2006/relationships/font"/><Relationship Id="rId3" Target="viewProps.xml" Type="http://schemas.openxmlformats.org/officeDocument/2006/relationships/viewProps"/><Relationship Id="rId30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0">
            <a:off x="-101600" y="-101600"/>
            <a:ext cx="8001000" cy="5600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95900" y="6908800"/>
            <a:ext cx="7696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2800" b="false" i="false" u="none" strike="noStrike">
                <a:solidFill>
                  <a:srgbClr val="91C9E3"/>
                </a:solidFill>
                <a:ea typeface="Pretendard Light"/>
              </a:rPr>
              <a:t>대구가</a:t>
            </a:r>
            <a:r>
              <a:rPr lang="en-US" sz="2800" b="false" i="false" u="none" strike="noStrike">
                <a:solidFill>
                  <a:srgbClr val="91C9E3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91C9E3"/>
                </a:solidFill>
                <a:ea typeface="Pretendard Light"/>
              </a:rPr>
              <a:t>정말</a:t>
            </a:r>
            <a:r>
              <a:rPr lang="en-US" sz="2800" b="false" i="false" u="none" strike="noStrike">
                <a:solidFill>
                  <a:srgbClr val="91C9E3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91C9E3"/>
                </a:solidFill>
                <a:ea typeface="Pretendard Light"/>
              </a:rPr>
              <a:t>가장</a:t>
            </a:r>
            <a:r>
              <a:rPr lang="en-US" sz="2800" b="false" i="false" u="none" strike="noStrike">
                <a:solidFill>
                  <a:srgbClr val="91C9E3"/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91C9E3"/>
                </a:solidFill>
                <a:ea typeface="Pretendard Light"/>
              </a:rPr>
              <a:t>더울까</a:t>
            </a:r>
            <a:r>
              <a:rPr lang="en-US" sz="2800" b="false" i="false" u="none" strike="noStrike">
                <a:solidFill>
                  <a:srgbClr val="91C9E3"/>
                </a:solidFill>
                <a:latin typeface="Pretendard Light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5000" y="3835400"/>
            <a:ext cx="14478000" cy="247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13900" b="false" i="false" u="none" strike="noStrike" spc="-700">
                <a:solidFill>
                  <a:srgbClr val="91C9E3"/>
                </a:solidFill>
                <a:ea typeface="Pretendard Bold"/>
              </a:rPr>
              <a:t>평균</a:t>
            </a:r>
            <a:r>
              <a:rPr lang="en-US" sz="13900" b="false" i="false" u="none" strike="noStrike" spc="-7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13900" b="false" i="false" u="none" strike="noStrike" spc="-700">
                <a:solidFill>
                  <a:srgbClr val="91C9E3"/>
                </a:solidFill>
                <a:ea typeface="Pretendard Bold"/>
              </a:rPr>
              <a:t>기온에</a:t>
            </a:r>
            <a:r>
              <a:rPr lang="en-US" sz="13900" b="false" i="false" u="none" strike="noStrike" spc="-7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13900" b="false" i="false" u="none" strike="noStrike" spc="-700">
                <a:solidFill>
                  <a:srgbClr val="91C9E3"/>
                </a:solidFill>
                <a:ea typeface="Pretendard Bold"/>
              </a:rPr>
              <a:t>관한</a:t>
            </a:r>
            <a:r>
              <a:rPr lang="en-US" sz="13900" b="false" i="false" u="none" strike="noStrike" spc="-7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13900" b="false" i="false" u="none" strike="noStrike" spc="-700">
                <a:solidFill>
                  <a:srgbClr val="91C9E3"/>
                </a:solidFill>
                <a:ea typeface="Pretendard Bold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80000" y="2882900"/>
            <a:ext cx="8140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en-US" sz="5500" b="false" i="false" u="none" strike="noStrike" spc="-400">
                <a:solidFill>
                  <a:srgbClr val="3D3D3D"/>
                </a:solidFill>
                <a:latin typeface="Pretendard Light"/>
              </a:rPr>
              <a:t>2022~2024 </a:t>
            </a:r>
            <a:r>
              <a:rPr lang="ko-KR" sz="5500" b="false" i="false" u="none" strike="noStrike" spc="-400">
                <a:solidFill>
                  <a:srgbClr val="3D3D3D"/>
                </a:solidFill>
                <a:ea typeface="Pretendard Light"/>
              </a:rPr>
              <a:t>여름철</a:t>
            </a:r>
            <a:r>
              <a:rPr lang="en-US" sz="5500" b="false" i="false" u="none" strike="noStrike" spc="-400">
                <a:solidFill>
                  <a:srgbClr val="3D3D3D"/>
                </a:solidFill>
                <a:latin typeface="Pretendard Light"/>
              </a:rPr>
              <a:t> </a:t>
            </a:r>
            <a:r>
              <a:rPr lang="ko-KR" sz="5500" b="false" i="false" u="none" strike="noStrike" spc="-400">
                <a:solidFill>
                  <a:srgbClr val="3D3D3D"/>
                </a:solidFill>
                <a:ea typeface="Pretendard Light"/>
              </a:rPr>
              <a:t>시도별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26200" y="495300"/>
            <a:ext cx="5435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 spc="100">
                <a:solidFill>
                  <a:srgbClr val="91C9E3"/>
                </a:solidFill>
                <a:ea typeface="Pretendard Light"/>
              </a:rPr>
              <a:t>경북대학교</a:t>
            </a: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 KDT 6</a:t>
            </a:r>
            <a:r>
              <a:rPr lang="ko-KR" sz="1800" b="false" i="false" u="none" strike="noStrike" spc="100">
                <a:solidFill>
                  <a:srgbClr val="91C9E3"/>
                </a:solidFill>
                <a:ea typeface="Pretendard Light"/>
              </a:rPr>
              <a:t>기생</a:t>
            </a: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 </a:t>
            </a:r>
            <a:r>
              <a:rPr lang="ko-KR" sz="1800" b="false" i="false" u="none" strike="noStrike" spc="100">
                <a:solidFill>
                  <a:srgbClr val="91C9E3"/>
                </a:solidFill>
                <a:ea typeface="Pretendard Light"/>
              </a:rPr>
              <a:t>안효준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53200" y="1333500"/>
            <a:ext cx="7632700" cy="763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4800" y="4381500"/>
            <a:ext cx="40640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첫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줄이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컬럼명인지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불필요한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칼럼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행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결측치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4.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이상치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처리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5.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중복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데이터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300" y="2387600"/>
            <a:ext cx="38608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확인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및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전처리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38300" y="4406900"/>
            <a:ext cx="31623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각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지역별로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이상치가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존재하긴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하지만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크게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벗어나는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온도는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아니며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실제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온도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데이터라고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판단되어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제거하지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않고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남기기로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결정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3048000"/>
            <a:ext cx="10744200" cy="3670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4800" y="4381500"/>
            <a:ext cx="40640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첫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줄이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컬럼명인지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불필요한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칼럼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행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결측치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이상치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5.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중복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데이터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처리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300" y="2387600"/>
            <a:ext cx="38608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확인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및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전처리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505700"/>
            <a:ext cx="5232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모든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지역에서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중복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데이터는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발견되지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않음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02400" y="1943100"/>
            <a:ext cx="10731500" cy="388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27800" y="6045200"/>
            <a:ext cx="10706100" cy="196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300" y="28067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가공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4800" y="5130800"/>
            <a:ext cx="4064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1.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폭염영향예보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(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단계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)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컬럼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가공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78600" y="2578100"/>
            <a:ext cx="10325100" cy="513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300" y="28067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300" y="4445000"/>
            <a:ext cx="5194300" cy="224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1.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연도별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지역에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따른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평균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기온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열대야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발생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여부에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기온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습도와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체감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온도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간의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관계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지역별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폭염영향예보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(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단계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)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96100" y="7950200"/>
            <a:ext cx="100711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전체적으로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대구가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높은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기온을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보였다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.  </a:t>
            </a:r>
          </a:p>
          <a:p>
            <a:pPr algn="l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부산의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경우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전체적으로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낮은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기온을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보였지만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유독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2023.8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에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높은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기온을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보였다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.  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53200" y="2832100"/>
            <a:ext cx="10337800" cy="185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53200" y="5143500"/>
            <a:ext cx="10337800" cy="2540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300" y="28067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300" y="4445000"/>
            <a:ext cx="5194300" cy="224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1.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연도별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지역에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따른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평균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기온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열대야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발생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여부에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기온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습도와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체감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온도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간의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관계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지역별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폭염영향예보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(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단계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)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62800" y="7975600"/>
            <a:ext cx="9131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https://www.busan.com/view/busan/view.php?code=2024011610474318709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94500" y="1955800"/>
            <a:ext cx="10071100" cy="5003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300" y="28067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300" y="4445000"/>
            <a:ext cx="5194300" cy="224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지역에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기온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2.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열대야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발생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여부에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따른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평균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기온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습도와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체감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온도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간의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관계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지역별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폭염영향예보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(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단계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)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10500" y="7302500"/>
            <a:ext cx="80899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모든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지역에서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열대야가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있을때가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없을때보다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평균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기온이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높았다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대구가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열대야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여부에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관계없이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가장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기온이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높다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.  </a:t>
            </a:r>
          </a:p>
          <a:p>
            <a:pPr algn="l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바다가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있는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부산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인천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울산은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비교적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온도가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낮다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62700" y="1943100"/>
            <a:ext cx="6489700" cy="640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300" y="28067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300" y="4445000"/>
            <a:ext cx="5194300" cy="224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지역에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기온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열대야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발생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여부에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기온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습도와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체감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온도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간의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관계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분석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지역별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폭염영향예보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(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단계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)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200" y="7061200"/>
            <a:ext cx="5130800" cy="171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습도가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높을수록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불쾌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지수가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높아져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심리적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요소인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체감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온도도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높아질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것으로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생각하여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두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변수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간에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관계가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있을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것으로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생각하고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분석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진행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2400" y="3378200"/>
            <a:ext cx="4673600" cy="426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습도와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체감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온도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간의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관계가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있을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것으로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생각했지만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큰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상관관계는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발견하지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못하였다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.  </a:t>
            </a:r>
          </a:p>
          <a:p>
            <a:pPr algn="l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아마도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상관분석으로는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관계를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파악하기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힘들고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평균온도와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상대습도를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비롯한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여러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변수를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설명변수로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두고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체감온도를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반응변수로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둔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회귀분석을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진행해서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인과관계를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파악해야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것으로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생각된다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.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00800" y="1409700"/>
            <a:ext cx="6413500" cy="7454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300" y="28067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300" y="4445000"/>
            <a:ext cx="5194300" cy="224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지역에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기온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열대야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발생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여부에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기온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습도와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체감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온도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간의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관계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4.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지역별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폭염영향예보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(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단계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)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비율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비교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41300" y="4483100"/>
            <a:ext cx="43688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대구랑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광주가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폭염영향예보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경고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비율이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각각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21.1%, 16.9%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높게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나타났다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.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53200" y="2057400"/>
            <a:ext cx="41402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10900" y="2057400"/>
            <a:ext cx="61722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10900" y="3302000"/>
            <a:ext cx="6172200" cy="154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10900" y="5143500"/>
            <a:ext cx="6172200" cy="144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10900" y="6870700"/>
            <a:ext cx="6172200" cy="109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8300" y="28067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3300" y="4445000"/>
            <a:ext cx="5194300" cy="224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지역에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기온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열대야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발생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여부에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기온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비교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습도와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체감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온도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간의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관계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분석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4.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지역별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폭염영향예보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(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단계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)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비율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비교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26800" y="81661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기사를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보고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광주의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체감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온도가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높은지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분석해보고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싶었지만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시간이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부족해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진행하지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못하여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아쉬움을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남김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0300" y="1562100"/>
            <a:ext cx="7188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https://news.kbs.co.kr/news/pc/view/view.do?ncd=7991718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54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3162300"/>
            <a:ext cx="10718800" cy="4597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13600" y="16256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38900" y="2616200"/>
            <a:ext cx="546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다양한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비교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분석에서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대구가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더운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곳으로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판명되었다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2000" y="5130800"/>
            <a:ext cx="91313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기상청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폭염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활용하여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2022~2024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년까지의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시도별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평균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기온을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분석하여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대비책을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마련하는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Pretendard Medium"/>
              </a:rPr>
              <a:t>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3600" y="3149600"/>
            <a:ext cx="114808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070"/>
              </a:lnSpc>
            </a:pPr>
            <a:r>
              <a:rPr lang="ko-KR" sz="7100" b="false" i="false" u="none" strike="noStrike" spc="-400">
                <a:solidFill>
                  <a:srgbClr val="91C9E3"/>
                </a:solidFill>
                <a:ea typeface="Pretendard Bold"/>
              </a:rPr>
              <a:t>주제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54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09800" y="2349500"/>
            <a:ext cx="5918200" cy="425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13900" y="2324100"/>
            <a:ext cx="6604000" cy="4305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13600" y="14097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종합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정리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4300" y="7442200"/>
            <a:ext cx="131445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지형적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특징으로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인해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대구의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기온을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낮추기엔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한계가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있을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것으로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생각된다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.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실제로도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피할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수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없다면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즐기자는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역발상으로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대구지역의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폭염을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활용한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물총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축제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호러연극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축제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등과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같은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사업을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추진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중이라고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한다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.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앞으로도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흠뻑쇼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등을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비롯한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더위를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식힐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수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있는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행사가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많아져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대구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시민들이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여름철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더위를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잘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이겼으면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좋겠다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19600" y="68961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&lt;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싸이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흠뻑쇼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53900" y="6896100"/>
            <a:ext cx="224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&lt;</a:t>
            </a:r>
            <a:r>
              <a:rPr lang="ko-KR" sz="2000" b="false" i="false" u="none" strike="noStrike" spc="-100">
                <a:solidFill>
                  <a:srgbClr val="3D3D3D"/>
                </a:solidFill>
                <a:ea typeface="Pretendard Bold"/>
              </a:rPr>
              <a:t>대구워터페스티벌</a:t>
            </a:r>
            <a:r>
              <a:rPr lang="en-US" sz="2000" b="false" i="false" u="none" strike="noStrike" spc="-100">
                <a:solidFill>
                  <a:srgbClr val="3D3D3D"/>
                </a:solidFill>
                <a:latin typeface="Pretendard Bold"/>
              </a:rPr>
              <a:t>&gt;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0">
            <a:off x="10375900" y="-114300"/>
            <a:ext cx="8001000" cy="5600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648700" y="9372600"/>
            <a:ext cx="1257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26200" y="6845300"/>
            <a:ext cx="5435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91C9E3"/>
                </a:solidFill>
                <a:latin typeface="Pretendard Light"/>
              </a:rPr>
              <a:t>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9900" y="4495800"/>
            <a:ext cx="71882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12400" b="false" i="false" u="none" strike="noStrike" spc="-700">
                <a:solidFill>
                  <a:srgbClr val="91C9E3"/>
                </a:solidFill>
                <a:ea typeface="Pretendard Bold"/>
              </a:rPr>
              <a:t>감사합니다</a:t>
            </a:r>
            <a:r>
              <a:rPr lang="en-US" sz="12400" b="false" i="false" u="none" strike="noStrike" spc="-700">
                <a:solidFill>
                  <a:srgbClr val="91C9E3"/>
                </a:solidFill>
                <a:latin typeface="Pretendard Bold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262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727700" y="5130800"/>
            <a:ext cx="68453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50400" y="3987800"/>
            <a:ext cx="6350000" cy="228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대구는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'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대프리카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'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로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불릴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만큼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여름철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더위가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심각한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지역입니다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.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대구가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정말로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가장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더운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지역인지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,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덥다면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그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이유는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무엇인지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분석하고자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하며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원본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데이터인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2019~2024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년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전국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각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지역의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폭염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데이터에서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일부를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추출하여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최근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3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개년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간인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2022~2024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년까지의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특별시와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광역시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폭염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관련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데이터를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분석하고자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787878"/>
                </a:solidFill>
                <a:ea typeface="Pretendard Medium"/>
              </a:rPr>
              <a:t>합니다</a:t>
            </a:r>
            <a:r>
              <a:rPr lang="en-US" sz="2000" b="false" i="false" u="none" strike="noStrike" spc="-100">
                <a:solidFill>
                  <a:srgbClr val="787878"/>
                </a:solidFill>
                <a:latin typeface="Pretendard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20900" y="4648200"/>
            <a:ext cx="62357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9519"/>
              </a:lnSpc>
            </a:pPr>
            <a:r>
              <a:rPr lang="ko-KR" sz="5200" b="false" i="false" u="none" strike="noStrike" spc="-200">
                <a:solidFill>
                  <a:srgbClr val="3D3D3D"/>
                </a:solidFill>
                <a:ea typeface="Pretendard Bold"/>
              </a:rPr>
              <a:t>선정</a:t>
            </a:r>
            <a:r>
              <a:rPr lang="en-US" sz="5200" b="false" i="false" u="none" strike="noStrike" spc="-2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200" b="false" i="false" u="none" strike="noStrike" spc="-200">
                <a:solidFill>
                  <a:srgbClr val="3D3D3D"/>
                </a:solidFill>
                <a:ea typeface="Pretendard Bold"/>
              </a:rPr>
              <a:t>배경</a:t>
            </a:r>
            <a:r>
              <a:rPr lang="en-US" sz="5200" b="false" i="false" u="none" strike="noStrike" spc="-2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200" b="false" i="false" u="none" strike="noStrike" spc="-200">
                <a:solidFill>
                  <a:srgbClr val="3D3D3D"/>
                </a:solidFill>
                <a:ea typeface="Pretendard Bold"/>
              </a:rPr>
              <a:t>및</a:t>
            </a:r>
            <a:r>
              <a:rPr lang="en-US" sz="5200" b="false" i="false" u="none" strike="noStrike" spc="-2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200" b="false" i="false" u="none" strike="noStrike" spc="-200">
                <a:solidFill>
                  <a:srgbClr val="3D3D3D"/>
                </a:solidFill>
                <a:ea typeface="Pretendard Bold"/>
              </a:rPr>
              <a:t>분석</a:t>
            </a:r>
            <a:r>
              <a:rPr lang="en-US" sz="5200" b="false" i="false" u="none" strike="noStrike" spc="-2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200" b="false" i="false" u="none" strike="noStrike" spc="-200">
                <a:solidFill>
                  <a:srgbClr val="3D3D3D"/>
                </a:solidFill>
                <a:ea typeface="Pretendard Bold"/>
              </a:rPr>
              <a:t>범위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543800" y="5156200"/>
            <a:ext cx="6794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2819400"/>
            <a:ext cx="8636000" cy="4813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5200" y="1739900"/>
            <a:ext cx="6096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관련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설명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65500" y="7950200"/>
            <a:ext cx="3835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ko-KR" sz="2500" b="false" i="false" u="none" strike="noStrike" spc="-100">
                <a:solidFill>
                  <a:srgbClr val="91C9E3"/>
                </a:solidFill>
                <a:ea typeface="Pretendard Bold"/>
              </a:rPr>
              <a:t>출처</a:t>
            </a:r>
            <a:r>
              <a:rPr lang="en-US" sz="2500" b="false" i="false" u="none" strike="noStrike" spc="-100">
                <a:solidFill>
                  <a:srgbClr val="91C9E3"/>
                </a:solidFill>
                <a:latin typeface="Pretendard Bold"/>
              </a:rPr>
              <a:t> : </a:t>
            </a:r>
            <a:r>
              <a:rPr lang="ko-KR" sz="2500" b="false" i="false" u="none" strike="noStrike" spc="-100">
                <a:solidFill>
                  <a:srgbClr val="91C9E3"/>
                </a:solidFill>
                <a:ea typeface="Pretendard Bold"/>
              </a:rPr>
              <a:t>기상청</a:t>
            </a:r>
            <a:r>
              <a:rPr lang="en-US" sz="2500" b="false" i="false" u="none" strike="noStrike" spc="-1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91C9E3"/>
                </a:solidFill>
                <a:ea typeface="Pretendard Bold"/>
              </a:rPr>
              <a:t>기상자료개발포털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4500" y="8547100"/>
            <a:ext cx="4610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7700"/>
              </a:lnSpc>
            </a:pPr>
            <a:r>
              <a:rPr lang="ko-KR" sz="1800" b="false" i="false" u="none" strike="noStrike" spc="-100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1800" b="false" i="false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1800" b="false" i="false" u="none" strike="noStrike" spc="-100">
                <a:solidFill>
                  <a:srgbClr val="C2C2C2"/>
                </a:solidFill>
                <a:ea typeface="Pretendard Medium"/>
              </a:rPr>
              <a:t>파일명</a:t>
            </a:r>
            <a:r>
              <a:rPr lang="en-US" sz="1800" b="false" i="false" u="none" strike="noStrike" spc="-100">
                <a:solidFill>
                  <a:srgbClr val="C2C2C2"/>
                </a:solidFill>
                <a:latin typeface="Pretendard Medium"/>
              </a:rPr>
              <a:t> : HW2205.csv ~ HW2407.csv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14200" y="3479800"/>
            <a:ext cx="3835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ko-KR" sz="2500" b="false" i="false" u="none" strike="noStrike" spc="-100">
                <a:solidFill>
                  <a:srgbClr val="91C9E3"/>
                </a:solidFill>
                <a:ea typeface="Pretendard Bold"/>
              </a:rPr>
              <a:t>컬럼</a:t>
            </a:r>
            <a:r>
              <a:rPr lang="en-US" sz="2500" b="false" i="false" u="none" strike="noStrike" spc="-1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91C9E3"/>
                </a:solidFill>
                <a:ea typeface="Pretendard Bold"/>
              </a:rPr>
              <a:t>종류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77600" y="4406900"/>
            <a:ext cx="4902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수치형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: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최고체감온도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최고기온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평균기온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최저기온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평균상대습도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77600" y="5778500"/>
            <a:ext cx="5892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범주형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: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폭염여부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(O/X),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폭염특보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(O/X),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폭염영향예보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(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없음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/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관심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/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주의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/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경고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),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자외선지수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(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낮음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/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보통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/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높음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/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매우높음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02400" y="2578100"/>
            <a:ext cx="10680700" cy="538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4800" y="4381500"/>
            <a:ext cx="40640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1.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첫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번째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줄이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컬럼명인지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불필요한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칼럼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행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결측치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이상치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5.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중복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데이터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300" y="2387600"/>
            <a:ext cx="38608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확인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및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전처리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7000" y="1790700"/>
            <a:ext cx="10718800" cy="469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0" y="6731000"/>
            <a:ext cx="10718800" cy="1841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4800" y="4381500"/>
            <a:ext cx="40640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첫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줄이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컬럼명인지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2.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불필요한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칼럼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및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행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결측치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이상치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5.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중복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데이터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8300" y="2387600"/>
            <a:ext cx="38608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확인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및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전처리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과정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72500" y="4826000"/>
            <a:ext cx="2082800" cy="378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10900" y="5143500"/>
            <a:ext cx="1739900" cy="298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27800" y="1485900"/>
            <a:ext cx="10337800" cy="3340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4800" y="4381500"/>
            <a:ext cx="40640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첫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줄이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컬럼명인지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불필요한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칼럼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행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결측치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이상치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5.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중복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데이터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8300" y="2387600"/>
            <a:ext cx="38608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확인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및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전처리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91300" y="1727200"/>
            <a:ext cx="10388600" cy="360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91300" y="5410200"/>
            <a:ext cx="3822700" cy="3441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4800" y="4381500"/>
            <a:ext cx="40640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첫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줄이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컬럼명인지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불필요한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칼럼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행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결측치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이상치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5.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중복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데이터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8300" y="2387600"/>
            <a:ext cx="38608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확인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및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전처리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과정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2311400"/>
            <a:ext cx="10337800" cy="4749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6600" y="9372600"/>
            <a:ext cx="8928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4800" y="4381500"/>
            <a:ext cx="40640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첫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번째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줄이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컬럼명인지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불필요한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칼럼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행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결측치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57700"/>
              </a:lnSpc>
            </a:pP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4.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이상치</a:t>
            </a:r>
            <a:r>
              <a:rPr lang="en-US" sz="2500" b="true" i="false" u="sng" strike="noStrike" spc="-10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sz="2500" b="true" i="false" u="sng" strike="noStrike" spc="-100">
                <a:solidFill>
                  <a:srgbClr val="91C9E3"/>
                </a:solidFill>
                <a:ea typeface="Pretendard Medium"/>
              </a:rPr>
              <a:t>처리</a:t>
            </a:r>
          </a:p>
          <a:p>
            <a:pPr algn="l" lvl="0">
              <a:lnSpc>
                <a:spcPct val="157700"/>
              </a:lnSpc>
            </a:pP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5.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중복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데이터</a:t>
            </a:r>
            <a:r>
              <a:rPr lang="en-US" sz="25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false" i="false" u="none" strike="noStrike" spc="-100">
                <a:solidFill>
                  <a:srgbClr val="787878"/>
                </a:solidFill>
                <a:ea typeface="Pretendard Medium"/>
              </a:rPr>
              <a:t>처리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300" y="2387600"/>
            <a:ext cx="38608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0390"/>
              </a:lnSpc>
            </a:pP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확인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및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전처리</a:t>
            </a:r>
            <a:r>
              <a:rPr lang="en-US" sz="5000" b="false" i="false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false" i="false" u="none" strike="noStrike" spc="-300">
                <a:solidFill>
                  <a:srgbClr val="3D3D3D"/>
                </a:solidFill>
                <a:ea typeface="Pretendard Bold"/>
              </a:rPr>
              <a:t>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00" y="495300"/>
            <a:ext cx="5435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29000" y="9372600"/>
            <a:ext cx="1435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2024</a:t>
            </a:r>
            <a:r>
              <a:rPr lang="en-US" sz="1800" b="false" i="false" u="none" strike="noStrike">
                <a:solidFill>
                  <a:srgbClr val="91C9E3"/>
                </a:solidFill>
                <a:latin typeface="Pretendard Light"/>
              </a:rPr>
              <a:t>.07.25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07400" y="7734300"/>
            <a:ext cx="7823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도시별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수치형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데이터의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이상치를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Box Plot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으로</a:t>
            </a:r>
            <a:r>
              <a:rPr lang="en-US" sz="2500" b="false" i="false" u="none" strike="noStrike" spc="-1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2500" b="false" i="false" u="none" strike="noStrike" spc="-100">
                <a:solidFill>
                  <a:srgbClr val="3D3D3D"/>
                </a:solidFill>
                <a:ea typeface="Pretendard Bold"/>
              </a:rPr>
              <a:t>확인하기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